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6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1DC00"/>
    <a:srgbClr val="42B200"/>
    <a:srgbClr val="014A01"/>
    <a:srgbClr val="380069"/>
    <a:srgbClr val="000000"/>
    <a:srgbClr val="A75151"/>
    <a:srgbClr val="73EFF7"/>
    <a:srgbClr val="C86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2" autoAdjust="0"/>
    <p:restoredTop sz="96934" autoAdjust="0"/>
  </p:normalViewPr>
  <p:slideViewPr>
    <p:cSldViewPr>
      <p:cViewPr varScale="1">
        <p:scale>
          <a:sx n="83" d="100"/>
          <a:sy n="83" d="100"/>
        </p:scale>
        <p:origin x="19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56"/>
    </p:cViewPr>
  </p:sorterViewPr>
  <p:notesViewPr>
    <p:cSldViewPr>
      <p:cViewPr>
        <p:scale>
          <a:sx n="100" d="100"/>
          <a:sy n="100" d="100"/>
        </p:scale>
        <p:origin x="-54" y="347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D1DB938-7025-4961-893F-BB4EC2FD8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000" b="0">
                <a:solidFill>
                  <a:srgbClr val="000000"/>
                </a:solidFill>
              </a:rPr>
              <a:t>Van Horne &amp; Wachowicz, </a:t>
            </a:r>
          </a:p>
          <a:p>
            <a:pPr algn="ctr"/>
            <a:r>
              <a:rPr lang="en-US" altLang="en-US" sz="1000" b="0">
                <a:solidFill>
                  <a:srgbClr val="000000"/>
                </a:solidFill>
              </a:rPr>
              <a:t>© 2001 Prentice-Hall, Inc.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050ED33-7842-4E17-99C7-DF5718861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450" y="8589963"/>
            <a:ext cx="69056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0"/>
              <a:t>XII - </a:t>
            </a:r>
            <a:fld id="{67E202F4-C34D-4515-B610-6E5AC70C31EE}" type="slidenum">
              <a:rPr lang="en-US" altLang="en-US" sz="1200" b="0"/>
              <a:pPr/>
              <a:t>‹#›</a:t>
            </a:fld>
            <a:endParaRPr lang="en-US" altLang="en-US" sz="1200" b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3A3C224-5310-4B66-B447-2AB5B4C4A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25" y="100013"/>
            <a:ext cx="5072063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400">
                <a:solidFill>
                  <a:srgbClr val="000000"/>
                </a:solidFill>
              </a:rPr>
              <a:t>Fundamentals of Financial Management, 11/e</a:t>
            </a:r>
          </a:p>
          <a:p>
            <a:pPr algn="ctr"/>
            <a:r>
              <a:rPr lang="en-US" altLang="en-US" sz="1400">
                <a:solidFill>
                  <a:srgbClr val="000000"/>
                </a:solidFill>
              </a:rPr>
              <a:t>Chapter 12: Capital Budgeting and Estimating Cash Flows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494B1FD-1EA2-4E46-A353-3F0F08950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000" b="0">
                <a:solidFill>
                  <a:srgbClr val="000000"/>
                </a:solidFill>
              </a:rPr>
              <a:t>by Gregory A. Kuhlemeyer, Ph.D.,</a:t>
            </a:r>
          </a:p>
          <a:p>
            <a:pPr algn="ctr"/>
            <a:r>
              <a:rPr lang="en-US" altLang="en-US" sz="1000" b="0">
                <a:solidFill>
                  <a:srgbClr val="000000"/>
                </a:solidFill>
              </a:rPr>
              <a:t>Carroll College, Waukesha, WI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FF78B03-7FE3-429C-87AE-CC1E1A8116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notes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AA134BE-6F4B-4FDC-AF8A-A6ACA9C9615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2BAF270-EBE2-4175-9AA9-3567C3298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000" b="0">
                <a:solidFill>
                  <a:srgbClr val="000000"/>
                </a:solidFill>
              </a:rPr>
              <a:t>by Gregory A. Kuhlemeyer, Ph.D.,</a:t>
            </a:r>
          </a:p>
          <a:p>
            <a:pPr algn="ctr"/>
            <a:r>
              <a:rPr lang="en-US" altLang="en-US" sz="1000" b="0">
                <a:solidFill>
                  <a:srgbClr val="000000"/>
                </a:solidFill>
              </a:rPr>
              <a:t>Carroll College, Waukesha, WI 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E431916-096A-48BD-B929-C35EC5094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450" y="8589963"/>
            <a:ext cx="69056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200" b="0"/>
              <a:t>XII - </a:t>
            </a:r>
            <a:fld id="{53130B55-9481-45F7-A73E-569AF956E8BF}" type="slidenum">
              <a:rPr lang="en-US" altLang="en-US" sz="1200" b="0"/>
              <a:pPr/>
              <a:t>‹#›</a:t>
            </a:fld>
            <a:endParaRPr lang="en-US" altLang="en-US" sz="1200" b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F765457B-B286-47CE-88F2-9E041BAD5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000" b="0">
                <a:solidFill>
                  <a:srgbClr val="000000"/>
                </a:solidFill>
              </a:rPr>
              <a:t>Van Horne &amp; Wachowicz, </a:t>
            </a:r>
          </a:p>
          <a:p>
            <a:pPr algn="ctr"/>
            <a:r>
              <a:rPr lang="en-US" altLang="en-US" sz="1000" b="0">
                <a:solidFill>
                  <a:srgbClr val="000000"/>
                </a:solidFill>
              </a:rPr>
              <a:t>© 2001 Prentice-Hall, Inc.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E4EFA17-E73F-48A4-A197-B97958957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25" y="100013"/>
            <a:ext cx="5072063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1400">
                <a:solidFill>
                  <a:srgbClr val="000000"/>
                </a:solidFill>
              </a:rPr>
              <a:t>Fundamentals of Financial Management, 11/e</a:t>
            </a:r>
          </a:p>
          <a:p>
            <a:pPr algn="ctr"/>
            <a:r>
              <a:rPr lang="en-US" altLang="en-US" sz="1400">
                <a:solidFill>
                  <a:srgbClr val="000000"/>
                </a:solidFill>
              </a:rPr>
              <a:t>Chapter 12: Capital Budgeting and Estimating Cash Flows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11C4964-F61E-42DD-BD84-D29AA2DE64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1108606-EC1E-4CE9-BDB8-D32401BD0A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7BEB3-9860-4377-826B-91EC4BAF7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1AEA76-2DB8-4477-82B1-72A81A909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0223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3D6D-E6A9-4085-90BF-FB47525DB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E02A94-344F-4821-8C4A-B5266EF5E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052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F5DCE3-9A33-48B9-ADF9-FD090C4C4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326B7-68A6-4C05-86EF-4742B76C1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2652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9E79D-6C8D-4C94-AF9D-5AAF46B7D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8A8FE-4DEC-4AED-9728-146E1C2EBE9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9A840-5BE5-456F-AB25-F8920A4DB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0334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74C98-DF8C-4596-802B-03BA51145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91450EC0-0658-49FA-9C49-9EA440F92E00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9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4730C-9C66-443B-A4D7-9F487ED03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BA7D1-6445-4153-9840-A4FD878BE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758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66A23-11DF-47C0-BA30-9FE5467DA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2D8A4-4D03-4576-9625-521751540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3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AA99-9655-451F-B87F-D43523457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F8A5E-4B56-4AD4-9C0F-21E49EA4B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DB5C6-70D0-4573-8945-866BAFB16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313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3BFF-F46E-4F9F-9193-FC220DF1C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73FE0-F655-4001-9C01-7CF9A32FE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1D272-2880-409B-8D12-C4291D1AB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36727-B7BE-4384-9886-07DA3E769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20AB16-1470-40E6-86C4-56CC33BC40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394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F5286-F3DC-449E-B2A3-A8FCF90C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453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14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CB9F3-1839-49A3-8E29-CEF6454D0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7AEA1-B80A-4CF2-9007-355845CD1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8DECC-926D-42EC-8BB8-4364B5499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60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04690-82FD-4D18-A492-0A10578E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FE9E22-8C14-48BF-B122-13126EC29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43E79-A770-4239-9220-7A4EF2CEC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816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0C140F-1AF4-4173-8ED7-BED27DE2C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76250"/>
            <a:ext cx="67818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E5FFBBC-404E-45BA-ACFA-DDA7E67A7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 Second Level</a:t>
            </a:r>
          </a:p>
          <a:p>
            <a:pPr lvl="2"/>
            <a:r>
              <a:rPr lang="en-US" altLang="en-US"/>
              <a:t> Third Level</a:t>
            </a:r>
          </a:p>
          <a:p>
            <a:pPr lvl="3"/>
            <a:r>
              <a:rPr lang="en-US" altLang="en-US"/>
              <a:t> Fourth Level</a:t>
            </a:r>
          </a:p>
          <a:p>
            <a:pPr lvl="4"/>
            <a:r>
              <a:rPr lang="en-US" altLang="en-US"/>
              <a:t> 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08BBE64-F9D0-49A8-AA9E-CFE5F667F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6378575"/>
            <a:ext cx="790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800" b="0">
                <a:solidFill>
                  <a:srgbClr val="000000"/>
                </a:solidFill>
              </a:rPr>
              <a:t>12-</a:t>
            </a:r>
            <a:fld id="{5B8A86A0-4219-4F4A-B71F-00C41EDE025F}" type="slidenum">
              <a:rPr lang="en-US" altLang="en-US" sz="1800" b="0">
                <a:solidFill>
                  <a:srgbClr val="000000"/>
                </a:solidFill>
              </a:rPr>
              <a:pPr/>
              <a:t>‹#›</a:t>
            </a:fld>
            <a:endParaRPr lang="en-US" altLang="en-US" sz="1800" b="0">
              <a:solidFill>
                <a:srgbClr val="000000"/>
              </a:solidFill>
            </a:endParaRP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C6782415-50A1-4302-A118-4D528A0A73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15240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B8FF1A-7B31-4EE1-B4C8-BD9C808B7B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838200"/>
            <a:ext cx="7772400" cy="1143000"/>
          </a:xfrm>
          <a:noFill/>
          <a:ln/>
        </p:spPr>
        <p:txBody>
          <a:bodyPr anchor="ctr"/>
          <a:lstStyle/>
          <a:p>
            <a:r>
              <a:rPr lang="en-US" altLang="en-US" sz="7200" b="1"/>
              <a:t>Chapter 12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D1553CF-ED4E-4359-816D-2EF4CCDB63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2209800"/>
            <a:ext cx="7696200" cy="3048000"/>
          </a:xfrm>
          <a:noFill/>
          <a:ln/>
          <a:effectLst>
            <a:outerShdw dist="179605" dir="2700000" algn="ctr" rotWithShape="0">
              <a:schemeClr val="bg2"/>
            </a:outerShdw>
          </a:effectLst>
        </p:spPr>
        <p:txBody>
          <a:bodyPr/>
          <a:lstStyle/>
          <a:p>
            <a:pPr marL="342900" indent="-342900"/>
            <a:r>
              <a:rPr lang="en-US" altLang="en-US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Capital Budgeting and Estimating Cash Flows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>
            <a:extLst>
              <a:ext uri="{FF2B5EF4-FFF2-40B4-BE49-F238E27FC236}">
                <a16:creationId xmlns:a16="http://schemas.microsoft.com/office/drawing/2014/main" id="{891C819C-517E-406A-981D-54C4FC5175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638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AF0B35-572D-4605-82AB-8429AE14BF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noFill/>
          <a:ln/>
        </p:spPr>
        <p:txBody>
          <a:bodyPr/>
          <a:lstStyle/>
          <a:p>
            <a:r>
              <a:rPr lang="en-US" altLang="en-US" sz="4800" b="1"/>
              <a:t>Tax Considerations  and Depreciation</a:t>
            </a:r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D960D532-5A7A-48B1-B19E-13791AD08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638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629C1787-D290-40DC-9BD7-9DF200666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153400" cy="2209800"/>
          </a:xfrm>
          <a:noFill/>
          <a:ln/>
        </p:spPr>
        <p:txBody>
          <a:bodyPr/>
          <a:lstStyle/>
          <a:p>
            <a:r>
              <a:rPr lang="en-US" altLang="en-US" sz="3200"/>
              <a:t>Generally, profitable firms prefer to use an accelerated method for tax reporting purposes (MACRS).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D4DDA869-880E-411C-A566-9C64202F1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05000"/>
            <a:ext cx="81534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lang="en-US" altLang="en-US" sz="3200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Depreciation</a:t>
            </a:r>
            <a:r>
              <a:rPr lang="en-US" altLang="en-US" sz="3200">
                <a:solidFill>
                  <a:srgbClr val="000000"/>
                </a:solidFill>
                <a:latin typeface="Arial" panose="020B0604020202020204" pitchFamily="34" charset="0"/>
              </a:rPr>
              <a:t> represents the systematic allocation of the cost of a capital asset over a period of time for financial reporting purposes, tax purposes, or both.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>
            <a:extLst>
              <a:ext uri="{FF2B5EF4-FFF2-40B4-BE49-F238E27FC236}">
                <a16:creationId xmlns:a16="http://schemas.microsoft.com/office/drawing/2014/main" id="{CFBC7C19-9ABA-4AEF-9C9F-3D047D8DF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19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D646496-1AF2-4C3D-B82F-A059C39EAD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6934200" cy="1676400"/>
          </a:xfrm>
          <a:noFill/>
          <a:ln/>
        </p:spPr>
        <p:txBody>
          <a:bodyPr/>
          <a:lstStyle/>
          <a:p>
            <a:r>
              <a:rPr lang="en-US" altLang="en-US" sz="4800" b="1"/>
              <a:t>Depreciation and the MACRS Method</a:t>
            </a:r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7CCF6B07-D12F-4542-B86C-41FDEDED8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19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CEDB6A61-B08D-4F39-BDE8-1AE8D98B684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05000"/>
            <a:ext cx="8534400" cy="4648200"/>
          </a:xfrm>
          <a:noFill/>
          <a:ln/>
        </p:spPr>
        <p:txBody>
          <a:bodyPr/>
          <a:lstStyle/>
          <a:p>
            <a:pPr marL="457200" indent="-457200"/>
            <a:r>
              <a:rPr lang="en-US" altLang="en-US" sz="3200"/>
              <a:t>Everything else equal, the greater the depreciation charges, the lower the taxes paid by the firm.</a:t>
            </a:r>
          </a:p>
          <a:p>
            <a:pPr marL="457200" indent="-457200"/>
            <a:r>
              <a:rPr lang="en-US" altLang="en-US" sz="3200"/>
              <a:t>Depreciation is a noncash expense.</a:t>
            </a:r>
          </a:p>
          <a:p>
            <a:pPr marL="457200" indent="-457200"/>
            <a:r>
              <a:rPr lang="en-US" altLang="en-US" sz="3200"/>
              <a:t>Assets are depreciated (MACRS) on one of eight different property classes.  </a:t>
            </a:r>
          </a:p>
          <a:p>
            <a:pPr marL="457200" indent="-457200"/>
            <a:r>
              <a:rPr lang="en-US" altLang="en-US" sz="3200"/>
              <a:t>Generally, the half-year convention is used for MACRS.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>
            <a:extLst>
              <a:ext uri="{FF2B5EF4-FFF2-40B4-BE49-F238E27FC236}">
                <a16:creationId xmlns:a16="http://schemas.microsoft.com/office/drawing/2014/main" id="{24E61896-10AF-4BBD-AD43-BF22EA2E2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0B811DE-016B-43D2-868B-ECDECCED1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noFill/>
          <a:ln/>
        </p:spPr>
        <p:txBody>
          <a:bodyPr/>
          <a:lstStyle/>
          <a:p>
            <a:r>
              <a:rPr lang="en-US" altLang="en-US" b="1"/>
              <a:t>MACRS Sample Schedule</a:t>
            </a:r>
          </a:p>
        </p:txBody>
      </p:sp>
      <p:sp>
        <p:nvSpPr>
          <p:cNvPr id="16388" name="Line 4">
            <a:extLst>
              <a:ext uri="{FF2B5EF4-FFF2-40B4-BE49-F238E27FC236}">
                <a16:creationId xmlns:a16="http://schemas.microsoft.com/office/drawing/2014/main" id="{128EF580-9FAF-4C27-B340-C53D329973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6389" name="Object 5">
            <a:hlinkClick r:id="" action="ppaction://ole?verb=0"/>
            <a:extLst>
              <a:ext uri="{FF2B5EF4-FFF2-40B4-BE49-F238E27FC236}">
                <a16:creationId xmlns:a16="http://schemas.microsoft.com/office/drawing/2014/main" id="{BEAEC2E5-9713-4029-A935-E1405529BDA9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304800" y="1981200"/>
          <a:ext cx="8458200" cy="447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Document" r:id="rId3" imgW="7772400" imgH="4114800" progId="Word.Document.6">
                  <p:embed/>
                </p:oleObj>
              </mc:Choice>
              <mc:Fallback>
                <p:oleObj name="Document" r:id="rId3" imgW="7772400" imgH="4114800" progId="Word.Document.6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81200"/>
                        <a:ext cx="8458200" cy="447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Line 6">
            <a:extLst>
              <a:ext uri="{FF2B5EF4-FFF2-40B4-BE49-F238E27FC236}">
                <a16:creationId xmlns:a16="http://schemas.microsoft.com/office/drawing/2014/main" id="{A4744CF8-87C7-449E-A238-65393E2B6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8194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4A26DBBC-DBDC-47D8-9E1F-6E8737AC2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981200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AD2490F4-42A3-422A-B712-6E178F670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447925"/>
            <a:ext cx="5486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>
            <a:extLst>
              <a:ext uri="{FF2B5EF4-FFF2-40B4-BE49-F238E27FC236}">
                <a16:creationId xmlns:a16="http://schemas.microsoft.com/office/drawing/2014/main" id="{22A7383B-9E68-498F-817A-052E16814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191000"/>
            <a:ext cx="6858000" cy="2133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E2A4D123-9275-43E8-9BD3-29CDBAB96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33400"/>
            <a:ext cx="6934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Depreciable Basis</a:t>
            </a:r>
          </a:p>
        </p:txBody>
      </p:sp>
      <p:sp>
        <p:nvSpPr>
          <p:cNvPr id="17411" name="Line 3">
            <a:extLst>
              <a:ext uri="{FF2B5EF4-FFF2-40B4-BE49-F238E27FC236}">
                <a16:creationId xmlns:a16="http://schemas.microsoft.com/office/drawing/2014/main" id="{8A2AA600-CEE7-4727-8575-6CA1ADAFC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81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0C8A348E-5793-4E9C-ABC9-A9A57EA27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81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D6839D2-F461-4B8F-AE0E-CC09CDA1B8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01000" cy="4572000"/>
          </a:xfrm>
          <a:noFill/>
          <a:ln/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In tax accounting, the fully installed cost of an asset.  This is the amount that, by law, may be written off over time for tax purposes.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Depreciable Basis</a:t>
            </a:r>
            <a:r>
              <a:rPr lang="en-US" alt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/>
              <a:t>= 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Cost of Asset </a:t>
            </a:r>
            <a:r>
              <a:rPr lang="en-US" altLang="en-US"/>
              <a:t>+ 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Capitalized Expenditures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>
            <a:extLst>
              <a:ext uri="{FF2B5EF4-FFF2-40B4-BE49-F238E27FC236}">
                <a16:creationId xmlns:a16="http://schemas.microsoft.com/office/drawing/2014/main" id="{CF3B7FBE-7B14-46E9-9351-68ED365E4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924800" cy="29718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C2943B45-BEAC-48CE-B58A-C1F0AA785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Capitalized Expenditures</a:t>
            </a:r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F739CEFC-456D-4939-AD61-84093F16E1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962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Line 4">
            <a:extLst>
              <a:ext uri="{FF2B5EF4-FFF2-40B4-BE49-F238E27FC236}">
                <a16:creationId xmlns:a16="http://schemas.microsoft.com/office/drawing/2014/main" id="{41760592-0CCE-45A9-B97C-9B0626B905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B10DEE9A-288D-4F6C-B8BB-01CA203F7B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153400" cy="4343400"/>
          </a:xfrm>
          <a:noFill/>
          <a:ln/>
        </p:spPr>
        <p:txBody>
          <a:bodyPr/>
          <a:lstStyle/>
          <a:p>
            <a:pPr marL="0" indent="0"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Capitalized Expenditures </a:t>
            </a:r>
            <a:r>
              <a:rPr lang="en-US" altLang="en-US" sz="3400"/>
              <a:t>are expenditures that may provide benefits into the future and therefore are treated as capital outlays and not as expenses of the period in which they were incurred.</a:t>
            </a:r>
          </a:p>
          <a:p>
            <a:pPr marL="0" indent="0"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i="1" u="sng"/>
              <a:t>Examples</a:t>
            </a:r>
            <a:r>
              <a:rPr lang="en-US" altLang="en-US"/>
              <a:t>:  </a:t>
            </a:r>
            <a:r>
              <a:rPr lang="en-US" altLang="en-US">
                <a:solidFill>
                  <a:schemeClr val="hlink"/>
                </a:solidFill>
              </a:rPr>
              <a:t>Shipping </a:t>
            </a:r>
            <a:r>
              <a:rPr lang="en-US" altLang="en-US"/>
              <a:t>and</a:t>
            </a:r>
            <a:r>
              <a:rPr lang="en-US" altLang="en-US">
                <a:solidFill>
                  <a:schemeClr val="hlink"/>
                </a:solidFill>
              </a:rPr>
              <a:t> installation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>
            <a:extLst>
              <a:ext uri="{FF2B5EF4-FFF2-40B4-BE49-F238E27FC236}">
                <a16:creationId xmlns:a16="http://schemas.microsoft.com/office/drawing/2014/main" id="{531FD583-FE89-4E07-AA76-74F07DC91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91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F2556DD-B02E-45FE-BA0A-E729CD162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934200" cy="1752600"/>
          </a:xfrm>
          <a:noFill/>
          <a:ln/>
        </p:spPr>
        <p:txBody>
          <a:bodyPr/>
          <a:lstStyle/>
          <a:p>
            <a:r>
              <a:rPr lang="en-US" altLang="en-US" sz="4800" b="1"/>
              <a:t>Sale or Disposal of 	 a Depreciable Asset</a:t>
            </a: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CADCC6B3-F70E-453A-92A3-38BA9E928B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91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2DB9AC8F-E98D-4782-BD73-CBD3158E2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572000"/>
            <a:ext cx="8534400" cy="1752600"/>
          </a:xfrm>
          <a:noFill/>
          <a:ln/>
        </p:spPr>
        <p:txBody>
          <a:bodyPr/>
          <a:lstStyle/>
          <a:p>
            <a:pPr marL="457200" indent="-457200"/>
            <a:r>
              <a:rPr lang="en-US" altLang="en-US" sz="3300"/>
              <a:t>Often historically, capital gains income has received more favorable U.S. tax treatment than operating income.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E498139E-6667-432A-83FD-5D6037E83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05000"/>
            <a:ext cx="85344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572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001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lang="en-US" altLang="en-US" sz="3300">
                <a:solidFill>
                  <a:srgbClr val="000000"/>
                </a:solidFill>
                <a:latin typeface="Arial" panose="020B0604020202020204" pitchFamily="34" charset="0"/>
              </a:rPr>
              <a:t>Generally, the sale of a “capital asset” (as defined by the IRS) generates a </a:t>
            </a:r>
            <a:r>
              <a:rPr lang="en-US" altLang="en-US" sz="3300">
                <a:solidFill>
                  <a:srgbClr val="42B200"/>
                </a:solidFill>
                <a:latin typeface="Arial" panose="020B0604020202020204" pitchFamily="34" charset="0"/>
              </a:rPr>
              <a:t>capital gain </a:t>
            </a:r>
            <a:r>
              <a:rPr lang="en-US" altLang="en-US" sz="3300">
                <a:solidFill>
                  <a:srgbClr val="000000"/>
                </a:solidFill>
                <a:latin typeface="Arial" panose="020B0604020202020204" pitchFamily="34" charset="0"/>
              </a:rPr>
              <a:t>(asset sells for more than book value) or </a:t>
            </a:r>
            <a:r>
              <a:rPr lang="en-US" altLang="en-US" sz="3300">
                <a:solidFill>
                  <a:schemeClr val="hlink"/>
                </a:solidFill>
                <a:latin typeface="Arial" panose="020B0604020202020204" pitchFamily="34" charset="0"/>
              </a:rPr>
              <a:t>capital loss </a:t>
            </a:r>
            <a:r>
              <a:rPr lang="en-US" altLang="en-US" sz="3300">
                <a:solidFill>
                  <a:srgbClr val="000000"/>
                </a:solidFill>
                <a:latin typeface="Arial" panose="020B0604020202020204" pitchFamily="34" charset="0"/>
              </a:rPr>
              <a:t>(asset sells for less than book value).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6B259D1-4B5F-4879-9BC9-951F115A5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6934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Corporate Capital Gains / Losses</a:t>
            </a:r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1E488D95-B425-4FA3-948F-52BF82641E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81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4">
            <a:extLst>
              <a:ext uri="{FF2B5EF4-FFF2-40B4-BE49-F238E27FC236}">
                <a16:creationId xmlns:a16="http://schemas.microsoft.com/office/drawing/2014/main" id="{FEBA61A6-A122-4873-B4A8-B9910993D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81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A6AB72F4-D815-45DB-A450-7B0687F7E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962400"/>
            <a:ext cx="8001000" cy="2133600"/>
          </a:xfrm>
          <a:noFill/>
          <a:ln/>
        </p:spPr>
        <p:txBody>
          <a:bodyPr/>
          <a:lstStyle/>
          <a:p>
            <a:pPr marL="457200" indent="-457200"/>
            <a:r>
              <a:rPr lang="en-US" altLang="en-US">
                <a:solidFill>
                  <a:schemeClr val="hlink"/>
                </a:solidFill>
              </a:rPr>
              <a:t>Capital losses </a:t>
            </a:r>
            <a:r>
              <a:rPr lang="en-US" altLang="en-US"/>
              <a:t>are deductible only against </a:t>
            </a:r>
            <a:r>
              <a:rPr lang="en-US" altLang="en-US">
                <a:solidFill>
                  <a:srgbClr val="42B200"/>
                </a:solidFill>
              </a:rPr>
              <a:t>capital gains</a:t>
            </a:r>
            <a:r>
              <a:rPr lang="en-US" altLang="en-US"/>
              <a:t>.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9E5E4697-3859-4EF9-A871-F7829A8C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057400"/>
            <a:ext cx="8001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572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001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lang="en-US" altLang="en-US" sz="3600">
                <a:solidFill>
                  <a:srgbClr val="000000"/>
                </a:solidFill>
                <a:latin typeface="Arial" panose="020B0604020202020204" pitchFamily="34" charset="0"/>
              </a:rPr>
              <a:t>Currently, </a:t>
            </a:r>
            <a:r>
              <a:rPr lang="en-US" altLang="en-US" sz="3600">
                <a:solidFill>
                  <a:srgbClr val="42B200"/>
                </a:solidFill>
                <a:latin typeface="Arial" panose="020B0604020202020204" pitchFamily="34" charset="0"/>
              </a:rPr>
              <a:t>capital gains </a:t>
            </a:r>
            <a:r>
              <a:rPr lang="en-US" altLang="en-US" sz="3600">
                <a:solidFill>
                  <a:srgbClr val="000000"/>
                </a:solidFill>
                <a:latin typeface="Arial" panose="020B0604020202020204" pitchFamily="34" charset="0"/>
              </a:rPr>
              <a:t>are taxed at ordinary income tax rates for corporations, or a maximum 35%.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F34933A-C84E-4FD6-8937-8AED000EA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Calculating the Incremental Cash Flows</a:t>
            </a:r>
          </a:p>
        </p:txBody>
      </p:sp>
      <p:sp>
        <p:nvSpPr>
          <p:cNvPr id="21507" name="Line 3">
            <a:extLst>
              <a:ext uri="{FF2B5EF4-FFF2-40B4-BE49-F238E27FC236}">
                <a16:creationId xmlns:a16="http://schemas.microsoft.com/office/drawing/2014/main" id="{1E0C2636-92A5-4104-8E44-F56B4B5581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id="{E8C1CE5B-DB80-453B-9969-F4F42F8EF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8C9751DA-C9F6-4F0F-B1E5-F21600E18D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458200" cy="4343400"/>
          </a:xfrm>
          <a:noFill/>
          <a:ln/>
        </p:spPr>
        <p:txBody>
          <a:bodyPr/>
          <a:lstStyle/>
          <a:p>
            <a:pPr marL="457200" indent="-457200"/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Initial cash outflow </a:t>
            </a:r>
            <a:r>
              <a:rPr lang="en-US" altLang="en-US" sz="3200"/>
              <a:t>-- the initial net cash investment.</a:t>
            </a:r>
          </a:p>
          <a:p>
            <a:pPr marL="457200" indent="-457200"/>
            <a:r>
              <a:rPr lang="en-US" alt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Interim incremental net cash flows </a:t>
            </a:r>
            <a:r>
              <a:rPr lang="en-US" altLang="en-US" sz="3200"/>
              <a:t>-- those net cash flows occurring after the initial cash investment but not including the final period’s cash flow.</a:t>
            </a:r>
          </a:p>
          <a:p>
            <a:pPr marL="457200" indent="-457200"/>
            <a:r>
              <a:rPr lang="en-US" alt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Terminal-year incremental net cash flows </a:t>
            </a:r>
            <a:r>
              <a:rPr lang="en-US" altLang="en-US" sz="3200"/>
              <a:t>-- the final period’s net cash flow.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FDC6FE4-65C4-42FE-B7DF-980702775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33400"/>
            <a:ext cx="7391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Initial Cash Outflow</a:t>
            </a:r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F021E0B3-B71E-4702-AE68-F8957A587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91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Line 4">
            <a:extLst>
              <a:ext uri="{FF2B5EF4-FFF2-40B4-BE49-F238E27FC236}">
                <a16:creationId xmlns:a16="http://schemas.microsoft.com/office/drawing/2014/main" id="{60374AAB-C36C-43AD-9C14-64699E4ECC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554CB1DD-C313-4C9F-8901-78FCD9E54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4800600"/>
          </a:xfrm>
          <a:noFill/>
          <a:ln/>
        </p:spPr>
        <p:txBody>
          <a:bodyPr/>
          <a:lstStyle/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a)			  </a:t>
            </a:r>
            <a:r>
              <a:rPr lang="en-US" alt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Cost of “new” assets</a:t>
            </a:r>
            <a:endParaRPr lang="en-US" altLang="en-US" sz="32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b)		+	  Capitalized expenditures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c)		+ (-)	  Increased (decreased) NWC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d)		-	  Net proceeds from sale of 				  “old” asset(s) if replacement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e)		+ (-)	  Taxes (savings) due to the 	sale   		  of “old” asset(s) if replacement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f)		</a:t>
            </a: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altLang="en-US" sz="3200"/>
              <a:t>	  </a:t>
            </a: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Initial cash </a:t>
            </a:r>
            <a:r>
              <a:rPr lang="en-US" alt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outflow</a:t>
            </a:r>
          </a:p>
        </p:txBody>
      </p:sp>
      <p:sp>
        <p:nvSpPr>
          <p:cNvPr id="22534" name="Line 6">
            <a:extLst>
              <a:ext uri="{FF2B5EF4-FFF2-40B4-BE49-F238E27FC236}">
                <a16:creationId xmlns:a16="http://schemas.microsoft.com/office/drawing/2014/main" id="{17CB6FEF-1434-425D-B060-C853DDDE6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867400"/>
            <a:ext cx="6172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>
            <a:extLst>
              <a:ext uri="{FF2B5EF4-FFF2-40B4-BE49-F238E27FC236}">
                <a16:creationId xmlns:a16="http://schemas.microsoft.com/office/drawing/2014/main" id="{85B047EA-1F12-48DD-AD79-08C4B6E61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6400800"/>
            <a:ext cx="36576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AF76515-5481-4964-854A-B795C490A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33400"/>
            <a:ext cx="7391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Incremental Cash Flows</a:t>
            </a:r>
          </a:p>
        </p:txBody>
      </p:sp>
      <p:sp>
        <p:nvSpPr>
          <p:cNvPr id="23555" name="Line 3">
            <a:extLst>
              <a:ext uri="{FF2B5EF4-FFF2-40B4-BE49-F238E27FC236}">
                <a16:creationId xmlns:a16="http://schemas.microsoft.com/office/drawing/2014/main" id="{B43CFCBD-DB89-42E5-BE34-048FD025ED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Line 4">
            <a:extLst>
              <a:ext uri="{FF2B5EF4-FFF2-40B4-BE49-F238E27FC236}">
                <a16:creationId xmlns:a16="http://schemas.microsoft.com/office/drawing/2014/main" id="{3547CFDF-5696-46F5-A600-EBAA55460E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92836278-D0D7-4496-821E-981A859B2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4800600"/>
          </a:xfrm>
          <a:noFill/>
          <a:ln/>
        </p:spPr>
        <p:txBody>
          <a:bodyPr/>
          <a:lstStyle/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a)			Net incr. (decr.) in operating revenue 			less (plus) any net incr. (decr.) in 			operating expenses, excluding depr.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b)		- (+)	Net incr. (decr.) in tax depreciation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c)		=	Net change in income before taxes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d)		- (+)	Net incr. (decr.) in taxes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e)		=	Net change in income after taxes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f)		+ (-)	Net incr. (decr.) in tax depr. charges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g)		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altLang="en-US" sz="2800">
                <a:solidFill>
                  <a:schemeClr val="tx2"/>
                </a:solidFill>
              </a:rPr>
              <a:t>	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Incremental net cash flow for period</a:t>
            </a:r>
          </a:p>
        </p:txBody>
      </p:sp>
      <p:sp>
        <p:nvSpPr>
          <p:cNvPr id="23558" name="Line 6">
            <a:extLst>
              <a:ext uri="{FF2B5EF4-FFF2-40B4-BE49-F238E27FC236}">
                <a16:creationId xmlns:a16="http://schemas.microsoft.com/office/drawing/2014/main" id="{70521A05-38B3-4010-84B3-1E9A43A8D7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867400"/>
            <a:ext cx="6248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>
            <a:extLst>
              <a:ext uri="{FF2B5EF4-FFF2-40B4-BE49-F238E27FC236}">
                <a16:creationId xmlns:a16="http://schemas.microsoft.com/office/drawing/2014/main" id="{ECACF716-E143-4004-A40A-D164D1ACF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6400800"/>
            <a:ext cx="6172200" cy="0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>
            <a:extLst>
              <a:ext uri="{FF2B5EF4-FFF2-40B4-BE49-F238E27FC236}">
                <a16:creationId xmlns:a16="http://schemas.microsoft.com/office/drawing/2014/main" id="{71F6F1FB-8928-43F4-8B5D-E9A3437440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724400"/>
            <a:ext cx="4038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>
            <a:extLst>
              <a:ext uri="{FF2B5EF4-FFF2-40B4-BE49-F238E27FC236}">
                <a16:creationId xmlns:a16="http://schemas.microsoft.com/office/drawing/2014/main" id="{2CB56E59-C322-414A-BE8A-6DA73F240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657600"/>
            <a:ext cx="5867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80857F0D-788E-499A-A955-6B29BF3BB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C698F06-F23D-42FA-95E5-60AE824FD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b="1"/>
              <a:t>Capital Budgeting and Estimating Cash Flows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7443AED-B6BF-4A21-B1DB-E299A341C1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05800" cy="3962400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971550" lvl="1" indent="-514350"/>
            <a:r>
              <a:rPr lang="en-US" altLang="en-US"/>
              <a:t>The Capital Budgeting Process</a:t>
            </a:r>
          </a:p>
          <a:p>
            <a:pPr marL="971550" lvl="1" indent="-514350"/>
            <a:r>
              <a:rPr lang="en-US" altLang="en-US"/>
              <a:t>Generating Investment Project Proposals</a:t>
            </a:r>
          </a:p>
          <a:p>
            <a:pPr marL="971550" lvl="1" indent="-514350"/>
            <a:r>
              <a:rPr lang="en-US" altLang="en-US"/>
              <a:t>Estimating Project “After-Tax Incremental Operating Cash Flows”</a:t>
            </a:r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5FFF8E6E-3CF8-4010-B569-3203BA539A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8A04000-1961-466E-81C7-2B3AB1214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Terminal-Year Incremental Cash Flows</a:t>
            </a:r>
          </a:p>
        </p:txBody>
      </p:sp>
      <p:sp>
        <p:nvSpPr>
          <p:cNvPr id="24579" name="Line 3">
            <a:extLst>
              <a:ext uri="{FF2B5EF4-FFF2-40B4-BE49-F238E27FC236}">
                <a16:creationId xmlns:a16="http://schemas.microsoft.com/office/drawing/2014/main" id="{3E0000C5-A496-4EA9-B947-60AA92AD6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Line 4">
            <a:extLst>
              <a:ext uri="{FF2B5EF4-FFF2-40B4-BE49-F238E27FC236}">
                <a16:creationId xmlns:a16="http://schemas.microsoft.com/office/drawing/2014/main" id="{B6F3AC4C-BB20-4EDB-85E2-54D1A0045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1ED9EC72-CC81-4239-AE98-44CDCDBC3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839200" cy="4800600"/>
          </a:xfrm>
          <a:noFill/>
          <a:ln/>
        </p:spPr>
        <p:txBody>
          <a:bodyPr/>
          <a:lstStyle/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a) 			Calculate the 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incremental net cash 			flow </a:t>
            </a:r>
            <a:r>
              <a:rPr lang="en-US" altLang="en-US" sz="2800"/>
              <a:t>for the </a:t>
            </a: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terminal period</a:t>
            </a:r>
            <a:endParaRPr lang="en-US" altLang="en-US" sz="28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b)		+ (-)	Salvage value (disposal/reclamation 			costs) of any sold or disposed assets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c)		- (+)	Taxes (tax savings) due to asset sale 			or disposal of “new” assets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d)		+ (-)	Decreased (increased) level of “net” 			working capital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e)		</a:t>
            </a: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	Terminal year incremental net cash flow</a:t>
            </a:r>
          </a:p>
        </p:txBody>
      </p:sp>
      <p:sp>
        <p:nvSpPr>
          <p:cNvPr id="24582" name="Line 6">
            <a:extLst>
              <a:ext uri="{FF2B5EF4-FFF2-40B4-BE49-F238E27FC236}">
                <a16:creationId xmlns:a16="http://schemas.microsoft.com/office/drawing/2014/main" id="{AD58A4AC-08CA-4192-A146-B7A3FB4773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172200"/>
            <a:ext cx="6705600" cy="0"/>
          </a:xfrm>
          <a:prstGeom prst="line">
            <a:avLst/>
          </a:prstGeom>
          <a:noFill/>
          <a:ln w="38100" cmpd="dbl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7">
            <a:extLst>
              <a:ext uri="{FF2B5EF4-FFF2-40B4-BE49-F238E27FC236}">
                <a16:creationId xmlns:a16="http://schemas.microsoft.com/office/drawing/2014/main" id="{625498D0-935B-41A7-BC77-71DEBC8A0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638800"/>
            <a:ext cx="6096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20AF5C5-B7B8-48BE-980C-C2643C079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an Asset Expansion Project</a:t>
            </a:r>
          </a:p>
        </p:txBody>
      </p:sp>
      <p:sp>
        <p:nvSpPr>
          <p:cNvPr id="25603" name="Line 3">
            <a:extLst>
              <a:ext uri="{FF2B5EF4-FFF2-40B4-BE49-F238E27FC236}">
                <a16:creationId xmlns:a16="http://schemas.microsoft.com/office/drawing/2014/main" id="{357F1D9E-FB92-45A7-B9FB-42D6B8C731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19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4" name="Line 4">
            <a:extLst>
              <a:ext uri="{FF2B5EF4-FFF2-40B4-BE49-F238E27FC236}">
                <a16:creationId xmlns:a16="http://schemas.microsoft.com/office/drawing/2014/main" id="{CD2A03E8-47F1-413F-A192-70E7715A67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19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8A1043A-74D5-416E-A443-5BE760D6E4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10600" cy="4800600"/>
          </a:xfrm>
          <a:noFill/>
          <a:ln/>
        </p:spPr>
        <p:txBody>
          <a:bodyPr/>
          <a:lstStyle/>
          <a:p>
            <a:pPr marL="0" indent="0" algn="ctr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Basket Wonders (BW) is considering the purchase of a new basket weaving machine.  The machine will cost $50,000 plus $20,000 for shipping and installation and falls under the 3-year MACRS class.  NWC will rise by $5,000.  Lisa Miller forecasts that revenues will increase by $110,000 for each of the next 4 years and will then be sold (scrapped) for $10,000 at the end of the fourth year, when the project ends.  Operating costs will rise by $70,000 for each of the next four years.  BW is in the 40% tax bracket.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1D772FE-540C-4924-BF29-121F5E726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33400"/>
            <a:ext cx="7391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Initial Cash Outflow</a:t>
            </a:r>
          </a:p>
        </p:txBody>
      </p:sp>
      <p:sp>
        <p:nvSpPr>
          <p:cNvPr id="26627" name="Line 3">
            <a:extLst>
              <a:ext uri="{FF2B5EF4-FFF2-40B4-BE49-F238E27FC236}">
                <a16:creationId xmlns:a16="http://schemas.microsoft.com/office/drawing/2014/main" id="{00B16375-FC5D-4DE2-997C-2B423077B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91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id="{107956B8-CC56-430C-A753-B296BD86C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E4A618F2-F38A-4483-8851-2DAA37747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3810000"/>
          </a:xfrm>
          <a:noFill/>
          <a:ln/>
        </p:spPr>
        <p:txBody>
          <a:bodyPr/>
          <a:lstStyle/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a)			  $50,000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b)		+	    20,000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c)		+	      5,000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d)		-	             0  (not a replacement)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e)		+ (-)	             0  (not a replacement)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f)		</a:t>
            </a: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altLang="en-US" sz="3200"/>
              <a:t>	  </a:t>
            </a: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$75,000*</a:t>
            </a:r>
          </a:p>
        </p:txBody>
      </p:sp>
      <p:sp>
        <p:nvSpPr>
          <p:cNvPr id="26630" name="Line 6">
            <a:extLst>
              <a:ext uri="{FF2B5EF4-FFF2-40B4-BE49-F238E27FC236}">
                <a16:creationId xmlns:a16="http://schemas.microsoft.com/office/drawing/2014/main" id="{4013E1D3-7161-49F2-92BB-3635F38C3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800600"/>
            <a:ext cx="152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>
            <a:extLst>
              <a:ext uri="{FF2B5EF4-FFF2-40B4-BE49-F238E27FC236}">
                <a16:creationId xmlns:a16="http://schemas.microsoft.com/office/drawing/2014/main" id="{5D05A756-3290-427F-AA05-9AD85E592C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486400"/>
            <a:ext cx="15240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68A556A7-361C-49A5-A90F-ADDA51FA1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5834063"/>
            <a:ext cx="6645275" cy="714375"/>
          </a:xfrm>
          <a:prstGeom prst="rect">
            <a:avLst/>
          </a:prstGeom>
          <a:solidFill>
            <a:srgbClr val="CCFFCC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000000"/>
                </a:solidFill>
              </a:rPr>
              <a:t>*  Note that we have calculated this value as a “positive” because it is a cash </a:t>
            </a:r>
            <a:r>
              <a:rPr lang="en-US" altLang="en-US" sz="2000">
                <a:solidFill>
                  <a:schemeClr val="hlink"/>
                </a:solidFill>
              </a:rPr>
              <a:t>OUTFLOW</a:t>
            </a:r>
            <a:r>
              <a:rPr lang="en-US" altLang="en-US" sz="2000">
                <a:solidFill>
                  <a:srgbClr val="000000"/>
                </a:solidFill>
              </a:rPr>
              <a:t> (negative).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F9CDC1F-6355-41C7-A320-68EB73677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57200"/>
            <a:ext cx="7391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Incremental Cash Flows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30A213EC-1AB9-4A6B-94C0-027427064C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Line 4">
            <a:extLst>
              <a:ext uri="{FF2B5EF4-FFF2-40B4-BE49-F238E27FC236}">
                <a16:creationId xmlns:a16="http://schemas.microsoft.com/office/drawing/2014/main" id="{E90CD115-39DF-4A61-A546-0D41180A80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545EB645-E0AF-4C93-AA8C-EC2196A24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686800" cy="4800600"/>
          </a:xfrm>
          <a:noFill/>
          <a:ln/>
        </p:spPr>
        <p:txBody>
          <a:bodyPr/>
          <a:lstStyle/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			 </a:t>
            </a:r>
            <a:r>
              <a:rPr lang="en-US" altLang="en-US" sz="2800" u="sng"/>
              <a:t>Year 1</a:t>
            </a:r>
            <a:r>
              <a:rPr lang="en-US" altLang="en-US" sz="2800"/>
              <a:t>       </a:t>
            </a:r>
            <a:r>
              <a:rPr lang="en-US" altLang="en-US" sz="2800" u="sng"/>
              <a:t>Year 2</a:t>
            </a:r>
            <a:r>
              <a:rPr lang="en-US" altLang="en-US" sz="2800"/>
              <a:t>      </a:t>
            </a:r>
            <a:r>
              <a:rPr lang="en-US" altLang="en-US" sz="2800" u="sng"/>
              <a:t>Year 3</a:t>
            </a:r>
            <a:r>
              <a:rPr lang="en-US" altLang="en-US" sz="2800"/>
              <a:t>      </a:t>
            </a:r>
            <a:r>
              <a:rPr lang="en-US" altLang="en-US" sz="2800" u="sng"/>
              <a:t>Year 4</a:t>
            </a:r>
            <a:endParaRPr lang="en-US" altLang="en-US" sz="28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a)		  	$40,000    $40,000    $40,000    $40,000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b)		-	  23,331      31,115      10,367        5,187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c)		=	$16,669    $  8,885    $29,633    $34,813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d)		-	    6,668        3,554      11,853      13,925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e)		=	$10,001    $  5,331    $17,780    $20,888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f)		+ 	  23,331      31,115      10,367        5,187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g)		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altLang="en-US" sz="2800">
                <a:solidFill>
                  <a:schemeClr val="tx2"/>
                </a:solidFill>
              </a:rPr>
              <a:t>	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$33,332    $36,446    $28,147    $26,075</a:t>
            </a:r>
          </a:p>
        </p:txBody>
      </p:sp>
      <p:sp>
        <p:nvSpPr>
          <p:cNvPr id="27654" name="Line 6">
            <a:extLst>
              <a:ext uri="{FF2B5EF4-FFF2-40B4-BE49-F238E27FC236}">
                <a16:creationId xmlns:a16="http://schemas.microsoft.com/office/drawing/2014/main" id="{A97BA288-6BB8-4390-B2C8-963AE9206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6096000"/>
            <a:ext cx="6248400" cy="0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>
            <a:extLst>
              <a:ext uri="{FF2B5EF4-FFF2-40B4-BE49-F238E27FC236}">
                <a16:creationId xmlns:a16="http://schemas.microsoft.com/office/drawing/2014/main" id="{06CA6E28-932D-43C8-B001-7C7B553AEA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352800"/>
            <a:ext cx="6248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>
            <a:extLst>
              <a:ext uri="{FF2B5EF4-FFF2-40B4-BE49-F238E27FC236}">
                <a16:creationId xmlns:a16="http://schemas.microsoft.com/office/drawing/2014/main" id="{2E05BA56-1AC6-4138-ACE9-8C45AD6B25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19600"/>
            <a:ext cx="6248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>
            <a:extLst>
              <a:ext uri="{FF2B5EF4-FFF2-40B4-BE49-F238E27FC236}">
                <a16:creationId xmlns:a16="http://schemas.microsoft.com/office/drawing/2014/main" id="{CF94E6FF-17C0-4EF8-B3A4-146CB1CA2E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562600"/>
            <a:ext cx="6248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D78A4B4-5368-4365-9ADF-0C02DDF32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Terminal-Year Incremental Cash Flows</a:t>
            </a:r>
          </a:p>
        </p:txBody>
      </p:sp>
      <p:sp>
        <p:nvSpPr>
          <p:cNvPr id="28675" name="Line 3">
            <a:extLst>
              <a:ext uri="{FF2B5EF4-FFF2-40B4-BE49-F238E27FC236}">
                <a16:creationId xmlns:a16="http://schemas.microsoft.com/office/drawing/2014/main" id="{E2350709-3F2B-4A0E-8456-86318170DA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4">
            <a:extLst>
              <a:ext uri="{FF2B5EF4-FFF2-40B4-BE49-F238E27FC236}">
                <a16:creationId xmlns:a16="http://schemas.microsoft.com/office/drawing/2014/main" id="{41F3D1B8-4EB4-4BB5-87E5-6205F107CC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59BCC5A5-C5D4-4EBF-AD3E-FCA780AA2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839200" cy="4800600"/>
          </a:xfrm>
          <a:noFill/>
          <a:ln/>
        </p:spPr>
        <p:txBody>
          <a:bodyPr/>
          <a:lstStyle/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a) 			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$26,075	</a:t>
            </a:r>
            <a:r>
              <a:rPr lang="en-US" altLang="en-US" sz="2800"/>
              <a:t>The 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incremental cash flow 					</a:t>
            </a:r>
            <a:r>
              <a:rPr lang="en-US" altLang="en-US" sz="2800"/>
              <a:t>from the previous slide in 					Year 4.</a:t>
            </a:r>
            <a:endParaRPr lang="en-US" altLang="en-US" sz="28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b)		+	  10,000	Salvage Value.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c)		-	    4,000	.40*($10,000 - 0)  Note, the 					asset is fully depreciated at 				the end of Year 4.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d)		+	    5,000	NWC - Project ends.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e)		</a:t>
            </a: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	$37,075	Terminal-year incremental 					cash flow.</a:t>
            </a:r>
          </a:p>
        </p:txBody>
      </p:sp>
      <p:sp>
        <p:nvSpPr>
          <p:cNvPr id="28678" name="Line 6">
            <a:extLst>
              <a:ext uri="{FF2B5EF4-FFF2-40B4-BE49-F238E27FC236}">
                <a16:creationId xmlns:a16="http://schemas.microsoft.com/office/drawing/2014/main" id="{5CEEEC3F-7A31-46F7-BE3D-EE733BCF6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172200"/>
            <a:ext cx="1219200" cy="0"/>
          </a:xfrm>
          <a:prstGeom prst="line">
            <a:avLst/>
          </a:prstGeom>
          <a:noFill/>
          <a:ln w="38100" cmpd="dbl">
            <a:solidFill>
              <a:srgbClr val="42B2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>
            <a:extLst>
              <a:ext uri="{FF2B5EF4-FFF2-40B4-BE49-F238E27FC236}">
                <a16:creationId xmlns:a16="http://schemas.microsoft.com/office/drawing/2014/main" id="{CD627D7D-B836-4741-AE32-303BA863C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638800"/>
            <a:ext cx="1295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>
            <a:extLst>
              <a:ext uri="{FF2B5EF4-FFF2-40B4-BE49-F238E27FC236}">
                <a16:creationId xmlns:a16="http://schemas.microsoft.com/office/drawing/2014/main" id="{38E35313-F7E6-4E7B-9DC5-44F20CF99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05000"/>
            <a:ext cx="8686800" cy="19050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FCBAEB66-97C6-4072-B06F-AC71E0D6C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76200"/>
            <a:ext cx="7010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 of Project Net Cash Flows</a:t>
            </a:r>
          </a:p>
        </p:txBody>
      </p:sp>
      <p:sp>
        <p:nvSpPr>
          <p:cNvPr id="36867" name="Line 3">
            <a:extLst>
              <a:ext uri="{FF2B5EF4-FFF2-40B4-BE49-F238E27FC236}">
                <a16:creationId xmlns:a16="http://schemas.microsoft.com/office/drawing/2014/main" id="{6633E1FE-039B-4BE2-BAA1-6133B8C43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91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4">
            <a:extLst>
              <a:ext uri="{FF2B5EF4-FFF2-40B4-BE49-F238E27FC236}">
                <a16:creationId xmlns:a16="http://schemas.microsoft.com/office/drawing/2014/main" id="{B3EA26B5-4AAD-4721-A8C4-C85A83D0C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5E6080D8-1778-4D9B-9FD2-65B510871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839200" cy="4267200"/>
          </a:xfrm>
          <a:noFill/>
          <a:ln/>
        </p:spPr>
        <p:txBody>
          <a:bodyPr/>
          <a:lstStyle/>
          <a:p>
            <a:pPr marL="457200" indent="-457200" algn="ctr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i="1" u="sng"/>
              <a:t>Asset Expansion</a:t>
            </a:r>
            <a:endParaRPr lang="en-US" altLang="en-US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  </a:t>
            </a:r>
            <a:r>
              <a:rPr lang="en-US" altLang="en-US" sz="2800" u="sng"/>
              <a:t>Year 0</a:t>
            </a:r>
            <a:r>
              <a:rPr lang="en-US" altLang="en-US" sz="2800"/>
              <a:t>	   </a:t>
            </a:r>
            <a:r>
              <a:rPr lang="en-US" altLang="en-US" sz="2800" u="sng"/>
              <a:t>Year 1</a:t>
            </a:r>
            <a:r>
              <a:rPr lang="en-US" altLang="en-US" sz="2800"/>
              <a:t>       </a:t>
            </a:r>
            <a:r>
              <a:rPr lang="en-US" altLang="en-US" sz="2800" u="sng"/>
              <a:t>Year 2</a:t>
            </a:r>
            <a:r>
              <a:rPr lang="en-US" altLang="en-US" sz="2800"/>
              <a:t>       </a:t>
            </a:r>
            <a:r>
              <a:rPr lang="en-US" altLang="en-US" sz="2800" u="sng"/>
              <a:t>Year 3</a:t>
            </a:r>
            <a:r>
              <a:rPr lang="en-US" altLang="en-US" sz="2800"/>
              <a:t>      </a:t>
            </a:r>
            <a:r>
              <a:rPr lang="en-US" altLang="en-US" sz="2800" u="sng"/>
              <a:t>Year 4</a:t>
            </a:r>
            <a:endParaRPr lang="en-US" altLang="en-US" sz="28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-$75,000*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	 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$33,332	 $36,446     $28,147    </a:t>
            </a:r>
            <a:r>
              <a:rPr lang="en-US" altLang="en-US" sz="2800">
                <a:solidFill>
                  <a:srgbClr val="51D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$37,075</a:t>
            </a:r>
            <a:endParaRPr lang="en-US" altLang="en-US" sz="2800">
              <a:solidFill>
                <a:srgbClr val="014A0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>
              <a:spcBef>
                <a:spcPct val="50000"/>
              </a:spcBef>
              <a:buFont typeface="Monotype Sorts" pitchFamily="2" charset="2"/>
              <a:buNone/>
            </a:pPr>
            <a:endParaRPr lang="en-US" altLang="en-US" sz="1200"/>
          </a:p>
          <a:p>
            <a:pPr marL="457200" indent="-457200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en-US" sz="3200"/>
              <a:t>*  Notice again that this value is a </a:t>
            </a:r>
            <a:r>
              <a:rPr lang="en-US" alt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negative</a:t>
            </a:r>
            <a:r>
              <a:rPr lang="en-US" altLang="en-US" sz="3200"/>
              <a:t> cash flow as we calculated it as the </a:t>
            </a:r>
            <a:r>
              <a:rPr lang="en-US" altLang="en-US" sz="3200">
                <a:solidFill>
                  <a:schemeClr val="hlink"/>
                </a:solidFill>
              </a:rPr>
              <a:t>initial cash</a:t>
            </a:r>
            <a:r>
              <a:rPr lang="en-US" altLang="en-US" sz="3200"/>
              <a:t> </a:t>
            </a:r>
            <a:r>
              <a:rPr lang="en-US" altLang="en-US" sz="3200" u="sng">
                <a:solidFill>
                  <a:schemeClr val="hlink"/>
                </a:solidFill>
              </a:rPr>
              <a:t>OUT</a:t>
            </a:r>
            <a:r>
              <a:rPr lang="en-US" altLang="en-US" sz="3200">
                <a:solidFill>
                  <a:schemeClr val="hlink"/>
                </a:solidFill>
              </a:rPr>
              <a:t>FLOW</a:t>
            </a:r>
            <a:r>
              <a:rPr lang="en-US" altLang="en-US" sz="3200"/>
              <a:t> in slide 12-18.</a:t>
            </a:r>
            <a:endParaRPr lang="en-US" altLang="en-US" sz="3200">
              <a:solidFill>
                <a:srgbClr val="014A0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endParaRPr lang="en-US" altLang="en-US" sz="3200">
              <a:solidFill>
                <a:srgbClr val="014A0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B188389-A821-4BA3-96FF-47DFFDC63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an Asset Replacement Project</a:t>
            </a:r>
          </a:p>
        </p:txBody>
      </p:sp>
      <p:sp>
        <p:nvSpPr>
          <p:cNvPr id="29699" name="Line 3">
            <a:extLst>
              <a:ext uri="{FF2B5EF4-FFF2-40B4-BE49-F238E27FC236}">
                <a16:creationId xmlns:a16="http://schemas.microsoft.com/office/drawing/2014/main" id="{D86CCB19-797C-4AB7-9743-844033FF69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19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Line 4">
            <a:extLst>
              <a:ext uri="{FF2B5EF4-FFF2-40B4-BE49-F238E27FC236}">
                <a16:creationId xmlns:a16="http://schemas.microsoft.com/office/drawing/2014/main" id="{6F91BA59-2810-43E2-B288-67EF7E3E58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19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8BCD4B1F-19B6-44AF-89E2-7C7DE89BCB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915400" cy="4800600"/>
          </a:xfrm>
          <a:noFill/>
          <a:ln/>
        </p:spPr>
        <p:txBody>
          <a:bodyPr/>
          <a:lstStyle/>
          <a:p>
            <a:pPr marL="0" indent="0" algn="ctr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Let us assume that previous asset expansion project is actually an asset replacement project.  The original basis of the machine was $30,000 and depreciated using straight-line over five years ($6,000 per year).  The machine has two years of depreciation and four years of useful life remain-ing. BW can sell the current machine for $6,000.  The new machine will not increase revenues (remain at $110,000) but it decreases operating expenses by $10,000 per year (old = $80,000).  NWC will rise to $10,000 from $5,000 (old).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F9B0399-58F4-4225-9985-398CC859A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33400"/>
            <a:ext cx="7391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Initial Cash Outflow</a:t>
            </a:r>
          </a:p>
        </p:txBody>
      </p:sp>
      <p:sp>
        <p:nvSpPr>
          <p:cNvPr id="30723" name="Line 3">
            <a:extLst>
              <a:ext uri="{FF2B5EF4-FFF2-40B4-BE49-F238E27FC236}">
                <a16:creationId xmlns:a16="http://schemas.microsoft.com/office/drawing/2014/main" id="{ABD16959-39A8-43A5-AD09-E3B134F1D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91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4" name="Line 4">
            <a:extLst>
              <a:ext uri="{FF2B5EF4-FFF2-40B4-BE49-F238E27FC236}">
                <a16:creationId xmlns:a16="http://schemas.microsoft.com/office/drawing/2014/main" id="{F2E31FEC-57DE-4CBE-AC3C-B3A4FD46AE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C61BAB0D-CCDF-47A4-9995-8D38307D1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686800" cy="4800600"/>
          </a:xfrm>
          <a:noFill/>
          <a:ln/>
        </p:spPr>
        <p:txBody>
          <a:bodyPr/>
          <a:lstStyle/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a)			  $50,000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b)		+	    20,000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c)		+	      5,000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d)		-	      6,000  (sale of “old” asset)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e)		-	      2,400  &lt;----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/>
              <a:t>f)		</a:t>
            </a: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altLang="en-US" sz="3200"/>
              <a:t>	  </a:t>
            </a: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$66,600</a:t>
            </a:r>
          </a:p>
        </p:txBody>
      </p:sp>
      <p:sp>
        <p:nvSpPr>
          <p:cNvPr id="30726" name="Line 6">
            <a:extLst>
              <a:ext uri="{FF2B5EF4-FFF2-40B4-BE49-F238E27FC236}">
                <a16:creationId xmlns:a16="http://schemas.microsoft.com/office/drawing/2014/main" id="{07695DA1-3A3C-4C85-8FFF-AA242D4E6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800600"/>
            <a:ext cx="152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654FD97B-65D0-46BF-A50B-2F73D7DFA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486400"/>
            <a:ext cx="15240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617BE509-66AA-462E-B60B-97DEC55D8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4288" y="4238625"/>
            <a:ext cx="3540125" cy="155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200"/>
              <a:t>(tax savings from</a:t>
            </a:r>
          </a:p>
          <a:p>
            <a:pPr algn="ctr"/>
            <a:r>
              <a:rPr lang="en-US" altLang="en-US" sz="3200"/>
              <a:t>loss on sale of</a:t>
            </a:r>
          </a:p>
          <a:p>
            <a:pPr algn="ctr"/>
            <a:r>
              <a:rPr lang="en-US" altLang="en-US" sz="3200"/>
              <a:t>“old” asset)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B210FBC-218E-43BD-95AA-C55C8FB40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Calculation of the Change in Depreciation</a:t>
            </a:r>
          </a:p>
        </p:txBody>
      </p:sp>
      <p:sp>
        <p:nvSpPr>
          <p:cNvPr id="31747" name="Line 3">
            <a:extLst>
              <a:ext uri="{FF2B5EF4-FFF2-40B4-BE49-F238E27FC236}">
                <a16:creationId xmlns:a16="http://schemas.microsoft.com/office/drawing/2014/main" id="{077A67A2-98E1-423D-A53C-727FD97996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Line 4">
            <a:extLst>
              <a:ext uri="{FF2B5EF4-FFF2-40B4-BE49-F238E27FC236}">
                <a16:creationId xmlns:a16="http://schemas.microsoft.com/office/drawing/2014/main" id="{6D96901B-4E8A-42AC-BE49-2073EA7C9B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2091FCB7-F503-49C4-A3A9-E61A1A598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686800" cy="4800600"/>
          </a:xfrm>
          <a:noFill/>
          <a:ln/>
        </p:spPr>
        <p:txBody>
          <a:bodyPr/>
          <a:lstStyle/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			 </a:t>
            </a:r>
            <a:r>
              <a:rPr lang="en-US" altLang="en-US" sz="2800" u="sng"/>
              <a:t>Year 1</a:t>
            </a:r>
            <a:r>
              <a:rPr lang="en-US" altLang="en-US" sz="2800"/>
              <a:t>       </a:t>
            </a:r>
            <a:r>
              <a:rPr lang="en-US" altLang="en-US" sz="2800" u="sng"/>
              <a:t>Year 2</a:t>
            </a:r>
            <a:r>
              <a:rPr lang="en-US" altLang="en-US" sz="2800"/>
              <a:t>      </a:t>
            </a:r>
            <a:r>
              <a:rPr lang="en-US" altLang="en-US" sz="2800" u="sng"/>
              <a:t>Year 3</a:t>
            </a:r>
            <a:r>
              <a:rPr lang="en-US" altLang="en-US" sz="2800"/>
              <a:t>      </a:t>
            </a:r>
            <a:r>
              <a:rPr lang="en-US" altLang="en-US" sz="2800" u="sng"/>
              <a:t>Year 4</a:t>
            </a:r>
            <a:endParaRPr lang="en-US" altLang="en-US" sz="28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a)		  	$23,331    $31,115    $10,367     $ 5,187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b)		-	    6,000        6,000               0               0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c)		=	</a:t>
            </a:r>
            <a:r>
              <a:rPr lang="en-US" alt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$17,331    $25,115    $10,367     $ 5,187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endParaRPr lang="en-US" altLang="en-US" sz="8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	a)	Represent the depreciation on the “new” 		project.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	b)	Represent the remaining depreciation on the 	“old” project.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	c)	Net </a:t>
            </a:r>
            <a:r>
              <a:rPr lang="en-US" altLang="en-US" sz="2800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change</a:t>
            </a:r>
            <a:r>
              <a:rPr lang="en-US" altLang="en-US" sz="2800"/>
              <a:t> in tax depreciation charges.</a:t>
            </a:r>
          </a:p>
        </p:txBody>
      </p:sp>
      <p:sp>
        <p:nvSpPr>
          <p:cNvPr id="31750" name="Line 6">
            <a:extLst>
              <a:ext uri="{FF2B5EF4-FFF2-40B4-BE49-F238E27FC236}">
                <a16:creationId xmlns:a16="http://schemas.microsoft.com/office/drawing/2014/main" id="{EF989841-944C-4C78-A7AF-4C37375C3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352800"/>
            <a:ext cx="6248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F2EE2C8-3E59-4996-AA2B-67AC581BB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57200"/>
            <a:ext cx="7391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Incremental Cash Flows</a:t>
            </a:r>
          </a:p>
        </p:txBody>
      </p:sp>
      <p:sp>
        <p:nvSpPr>
          <p:cNvPr id="32771" name="Line 3">
            <a:extLst>
              <a:ext uri="{FF2B5EF4-FFF2-40B4-BE49-F238E27FC236}">
                <a16:creationId xmlns:a16="http://schemas.microsoft.com/office/drawing/2014/main" id="{2B7C258E-3891-4FE8-92FD-0FF401B88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E6BB13F9-3449-43AD-A68D-415F1B3EF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2050C3C-77E6-4A25-BBBB-65CC2A167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686800" cy="4800600"/>
          </a:xfrm>
          <a:noFill/>
          <a:ln/>
        </p:spPr>
        <p:txBody>
          <a:bodyPr/>
          <a:lstStyle/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			 </a:t>
            </a:r>
            <a:r>
              <a:rPr lang="en-US" altLang="en-US" sz="2800" u="sng"/>
              <a:t>Year 1</a:t>
            </a:r>
            <a:r>
              <a:rPr lang="en-US" altLang="en-US" sz="2800"/>
              <a:t>       </a:t>
            </a:r>
            <a:r>
              <a:rPr lang="en-US" altLang="en-US" sz="2800" u="sng"/>
              <a:t>Year 2</a:t>
            </a:r>
            <a:r>
              <a:rPr lang="en-US" altLang="en-US" sz="2800"/>
              <a:t>      </a:t>
            </a:r>
            <a:r>
              <a:rPr lang="en-US" altLang="en-US" sz="2800" u="sng"/>
              <a:t>Year 3</a:t>
            </a:r>
            <a:r>
              <a:rPr lang="en-US" altLang="en-US" sz="2800"/>
              <a:t>      </a:t>
            </a:r>
            <a:r>
              <a:rPr lang="en-US" altLang="en-US" sz="2800" u="sng"/>
              <a:t>Year 4</a:t>
            </a:r>
            <a:endParaRPr lang="en-US" altLang="en-US" sz="28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a)		  	$10,000    $10,000    $10,000    $10,000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b)		-	  </a:t>
            </a:r>
            <a:r>
              <a:rPr lang="en-US" alt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17,331      25,115      10,367        5,187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c)		=      	$ -7,331  </a:t>
            </a:r>
            <a:r>
              <a:rPr lang="en-US" altLang="en-US" sz="2000"/>
              <a:t> </a:t>
            </a:r>
            <a:r>
              <a:rPr lang="en-US" altLang="en-US" sz="2800"/>
              <a:t>-$15,115  </a:t>
            </a:r>
            <a:r>
              <a:rPr lang="en-US" altLang="en-US" sz="2000"/>
              <a:t> </a:t>
            </a:r>
            <a:r>
              <a:rPr lang="en-US" altLang="en-US" sz="2800"/>
              <a:t> $    -367    $  4,813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d)		-	   -2,932  </a:t>
            </a:r>
            <a:r>
              <a:rPr lang="en-US" altLang="en-US" sz="2000"/>
              <a:t> </a:t>
            </a:r>
            <a:r>
              <a:rPr lang="en-US" altLang="en-US" sz="2800"/>
              <a:t>    -6,046  </a:t>
            </a:r>
            <a:r>
              <a:rPr lang="en-US" altLang="en-US" sz="2000"/>
              <a:t> </a:t>
            </a:r>
            <a:r>
              <a:rPr lang="en-US" altLang="en-US" sz="2800"/>
              <a:t>       -147        1,925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e)		=	$ -4,399  </a:t>
            </a:r>
            <a:r>
              <a:rPr lang="en-US" altLang="en-US" sz="2000"/>
              <a:t> </a:t>
            </a:r>
            <a:r>
              <a:rPr lang="en-US" altLang="en-US" sz="2800"/>
              <a:t> $ -9,069  </a:t>
            </a:r>
            <a:r>
              <a:rPr lang="en-US" altLang="en-US" sz="2000"/>
              <a:t> </a:t>
            </a:r>
            <a:r>
              <a:rPr lang="en-US" altLang="en-US" sz="2800"/>
              <a:t> $    -220    $  2,888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f)		+ 	 </a:t>
            </a:r>
            <a:r>
              <a:rPr lang="en-US" altLang="en-US" sz="1400"/>
              <a:t> 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17,331  </a:t>
            </a:r>
            <a:r>
              <a:rPr lang="en-US" alt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25,115  </a:t>
            </a:r>
            <a:r>
              <a:rPr lang="en-US" alt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10,367        5,187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g)		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altLang="en-US" sz="2800">
                <a:solidFill>
                  <a:schemeClr val="tx2"/>
                </a:solidFill>
              </a:rPr>
              <a:t>	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$12,932    $16,046    $10,147    $  8,075</a:t>
            </a:r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id="{3BD07FDD-2683-4ED0-9C1C-CC0FF6D5C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6096000"/>
            <a:ext cx="6248400" cy="0"/>
          </a:xfrm>
          <a:prstGeom prst="line">
            <a:avLst/>
          </a:prstGeom>
          <a:noFill/>
          <a:ln w="38100" cmpd="dbl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65D1F8F7-311B-4549-9802-E474F6B616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352800"/>
            <a:ext cx="6248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0C4118B8-9F86-4DA0-861D-1810143B02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419600"/>
            <a:ext cx="6248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>
            <a:extLst>
              <a:ext uri="{FF2B5EF4-FFF2-40B4-BE49-F238E27FC236}">
                <a16:creationId xmlns:a16="http://schemas.microsoft.com/office/drawing/2014/main" id="{66DD7650-2675-4A8C-8FE2-BD2054272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562600"/>
            <a:ext cx="6248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495EDAAD-55A8-426B-9090-3B2D84B223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81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622B861-207B-4DA6-81FF-EE1787746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867400" cy="1752600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b="1"/>
              <a:t>What is 		</a:t>
            </a:r>
            <a:br>
              <a:rPr lang="en-US" altLang="en-US" b="1"/>
            </a:br>
            <a:r>
              <a:rPr lang="en-US" altLang="en-US" b="1"/>
              <a:t>Capital Budgeting?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5C55E2C-A503-487D-B501-FF617797F6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6705600" cy="3505200"/>
          </a:xfr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/>
              <a:t> The process of identifying, analyzing, and selecting investment projects whose returns (cash flows) are expected to extend beyond one year.</a:t>
            </a: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A3C68BED-4D56-42E5-808E-32A5ABF090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C6D71A0-9DC2-46CD-B665-9A123C755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0"/>
            <a:ext cx="7391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Terminal-Year Incremental Cash Flows</a:t>
            </a:r>
          </a:p>
        </p:txBody>
      </p:sp>
      <p:sp>
        <p:nvSpPr>
          <p:cNvPr id="33795" name="Line 3">
            <a:extLst>
              <a:ext uri="{FF2B5EF4-FFF2-40B4-BE49-F238E27FC236}">
                <a16:creationId xmlns:a16="http://schemas.microsoft.com/office/drawing/2014/main" id="{69E16326-D51C-44DB-95AE-5F1538EA86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Line 4">
            <a:extLst>
              <a:ext uri="{FF2B5EF4-FFF2-40B4-BE49-F238E27FC236}">
                <a16:creationId xmlns:a16="http://schemas.microsoft.com/office/drawing/2014/main" id="{F95BBF1B-C38D-417E-A9E5-3DE20B3C7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CC6F388A-F377-4AC8-9219-87F5949698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839200" cy="4800600"/>
          </a:xfrm>
          <a:noFill/>
          <a:ln/>
        </p:spPr>
        <p:txBody>
          <a:bodyPr/>
          <a:lstStyle/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a) 			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  8,075	</a:t>
            </a:r>
            <a:r>
              <a:rPr lang="en-US" altLang="en-US" sz="2800"/>
              <a:t>The 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incremental cash flow 					</a:t>
            </a:r>
            <a:r>
              <a:rPr lang="en-US" altLang="en-US" sz="2800"/>
              <a:t>from the previous slide in 					Year 4.</a:t>
            </a:r>
            <a:endParaRPr lang="en-US" altLang="en-US" sz="28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b)		+	  10,000	Salvage Value.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c)		-	    4,000	(.40)*($10,000 - 0).  Note, the 				asset is fully depreciated at 				the end of Year 4.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d)		+	    5,000	Return of “added” NWC.</a:t>
            </a: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e)		</a:t>
            </a:r>
            <a:r>
              <a:rPr lang="en-US" altLang="en-US" sz="2800">
                <a:solidFill>
                  <a:srgbClr val="51D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	$19,075	Terminal-year incremental 					cash flow. </a:t>
            </a:r>
          </a:p>
        </p:txBody>
      </p:sp>
      <p:sp>
        <p:nvSpPr>
          <p:cNvPr id="33798" name="Line 6">
            <a:extLst>
              <a:ext uri="{FF2B5EF4-FFF2-40B4-BE49-F238E27FC236}">
                <a16:creationId xmlns:a16="http://schemas.microsoft.com/office/drawing/2014/main" id="{D29EB1B7-173B-4CFD-B6C3-185E03FECB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172200"/>
            <a:ext cx="1219200" cy="0"/>
          </a:xfrm>
          <a:prstGeom prst="line">
            <a:avLst/>
          </a:prstGeom>
          <a:noFill/>
          <a:ln w="38100" cmpd="dbl">
            <a:solidFill>
              <a:srgbClr val="014A0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7">
            <a:extLst>
              <a:ext uri="{FF2B5EF4-FFF2-40B4-BE49-F238E27FC236}">
                <a16:creationId xmlns:a16="http://schemas.microsoft.com/office/drawing/2014/main" id="{AFB9978B-AC03-4EB9-9917-8DF013CBD8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638800"/>
            <a:ext cx="1295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94F7BE6-1819-4080-A469-4EA144557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76200"/>
            <a:ext cx="7010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altLang="en-US" sz="4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 of Project Net Cash Flows</a:t>
            </a:r>
          </a:p>
        </p:txBody>
      </p:sp>
      <p:sp>
        <p:nvSpPr>
          <p:cNvPr id="34819" name="Line 3">
            <a:extLst>
              <a:ext uri="{FF2B5EF4-FFF2-40B4-BE49-F238E27FC236}">
                <a16:creationId xmlns:a16="http://schemas.microsoft.com/office/drawing/2014/main" id="{1A43763E-100D-47CE-984B-3F3130D395A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91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Line 4">
            <a:extLst>
              <a:ext uri="{FF2B5EF4-FFF2-40B4-BE49-F238E27FC236}">
                <a16:creationId xmlns:a16="http://schemas.microsoft.com/office/drawing/2014/main" id="{6F747CDF-5EB5-45FF-BBA3-A7A9677646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78A2F490-44DD-4ACC-BADA-6EB6EAA12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839200" cy="4267200"/>
          </a:xfrm>
          <a:noFill/>
          <a:ln/>
        </p:spPr>
        <p:txBody>
          <a:bodyPr/>
          <a:lstStyle/>
          <a:p>
            <a:pPr marL="457200" indent="-457200" algn="ctr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 i="1" u="sng"/>
              <a:t>Asset Expansion</a:t>
            </a:r>
            <a:endParaRPr lang="en-US" altLang="en-US" sz="32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  </a:t>
            </a:r>
            <a:r>
              <a:rPr lang="en-US" altLang="en-US" sz="2800" u="sng"/>
              <a:t>Year 0</a:t>
            </a:r>
            <a:r>
              <a:rPr lang="en-US" altLang="en-US" sz="2800"/>
              <a:t>	   </a:t>
            </a:r>
            <a:r>
              <a:rPr lang="en-US" altLang="en-US" sz="2800" u="sng"/>
              <a:t>Year 1</a:t>
            </a:r>
            <a:r>
              <a:rPr lang="en-US" altLang="en-US" sz="2800"/>
              <a:t>       </a:t>
            </a:r>
            <a:r>
              <a:rPr lang="en-US" altLang="en-US" sz="2800" u="sng"/>
              <a:t>Year 2</a:t>
            </a:r>
            <a:r>
              <a:rPr lang="en-US" altLang="en-US" sz="2800"/>
              <a:t>       </a:t>
            </a:r>
            <a:r>
              <a:rPr lang="en-US" altLang="en-US" sz="2800" u="sng"/>
              <a:t>Year 3</a:t>
            </a:r>
            <a:r>
              <a:rPr lang="en-US" altLang="en-US" sz="2800"/>
              <a:t>      </a:t>
            </a:r>
            <a:r>
              <a:rPr lang="en-US" altLang="en-US" sz="2800" u="sng"/>
              <a:t>Year 4</a:t>
            </a:r>
            <a:endParaRPr lang="en-US" altLang="en-US" sz="28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-$75,000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	 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$33,332	 $36,446     $28,147    </a:t>
            </a:r>
            <a:r>
              <a:rPr lang="en-US" altLang="en-US" sz="2800">
                <a:solidFill>
                  <a:srgbClr val="51D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$37,075</a:t>
            </a:r>
            <a:endParaRPr lang="en-US" altLang="en-US" sz="2800">
              <a:solidFill>
                <a:srgbClr val="014A0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endParaRPr lang="en-US" altLang="en-US" sz="2800">
              <a:solidFill>
                <a:srgbClr val="014A0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 algn="ctr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3200" i="1" u="sng"/>
              <a:t>Asset Replacement</a:t>
            </a:r>
            <a:endParaRPr lang="en-US" altLang="en-US" sz="32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/>
              <a:t>  </a:t>
            </a:r>
            <a:r>
              <a:rPr lang="en-US" altLang="en-US" sz="2800" u="sng"/>
              <a:t>Year 0</a:t>
            </a:r>
            <a:r>
              <a:rPr lang="en-US" altLang="en-US" sz="2800"/>
              <a:t>	   </a:t>
            </a:r>
            <a:r>
              <a:rPr lang="en-US" altLang="en-US" sz="2800" u="sng"/>
              <a:t>Year 1</a:t>
            </a:r>
            <a:r>
              <a:rPr lang="en-US" altLang="en-US" sz="2800"/>
              <a:t>       </a:t>
            </a:r>
            <a:r>
              <a:rPr lang="en-US" altLang="en-US" sz="2800" u="sng"/>
              <a:t>Year 2</a:t>
            </a:r>
            <a:r>
              <a:rPr lang="en-US" altLang="en-US" sz="2800"/>
              <a:t>       </a:t>
            </a:r>
            <a:r>
              <a:rPr lang="en-US" altLang="en-US" sz="2800" u="sng"/>
              <a:t>Year 3</a:t>
            </a:r>
            <a:r>
              <a:rPr lang="en-US" altLang="en-US" sz="2800"/>
              <a:t>      </a:t>
            </a:r>
            <a:r>
              <a:rPr lang="en-US" altLang="en-US" sz="2800" u="sng"/>
              <a:t>Year 4</a:t>
            </a:r>
            <a:endParaRPr lang="en-US" altLang="en-US" sz="2800"/>
          </a:p>
          <a:p>
            <a:pPr marL="457200" indent="-457200">
              <a:spcBef>
                <a:spcPct val="5000"/>
              </a:spcBef>
              <a:buFont typeface="Monotype Sorts" pitchFamily="2" charset="2"/>
              <a:buNone/>
            </a:pPr>
            <a:r>
              <a:rPr lang="en-US" alt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-$66,600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	 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$12,933	 $16,046     $10,147    </a:t>
            </a:r>
            <a:r>
              <a:rPr lang="en-US" altLang="en-US" sz="2800">
                <a:solidFill>
                  <a:srgbClr val="51D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$19,075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43EA05C9-8AAD-4172-B55C-B474B9CAA8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81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87DB1CA-5785-40CB-9684-EA759DA07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867400" cy="1752600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b="1"/>
              <a:t>The Capital Budgeting Process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9D99D4D3-3682-4202-9DF2-825DD14D3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419600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/>
            <a:r>
              <a:rPr lang="en-US" altLang="en-US" sz="3400"/>
              <a:t>Generate investment proposals consistent with the firm’s strategic objectives.</a:t>
            </a:r>
          </a:p>
          <a:p>
            <a:pPr marL="457200" indent="-457200"/>
            <a:r>
              <a:rPr lang="en-US" altLang="en-US" sz="3400"/>
              <a:t>Estimate after-tax incremental operating cash flows for the investment projects.</a:t>
            </a:r>
          </a:p>
          <a:p>
            <a:pPr marL="457200" indent="-457200"/>
            <a:r>
              <a:rPr lang="en-US" altLang="en-US" sz="3400"/>
              <a:t>Evaluate project incremental cash flows.</a:t>
            </a:r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53BD4293-779D-48D8-B6B8-062A60B7DB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>
            <a:extLst>
              <a:ext uri="{FF2B5EF4-FFF2-40B4-BE49-F238E27FC236}">
                <a16:creationId xmlns:a16="http://schemas.microsoft.com/office/drawing/2014/main" id="{23E81318-CE07-4EFD-A2AE-048B4C9B80A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81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82CDF02-F294-447E-A3F9-35DB482248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867400" cy="1752600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b="1"/>
              <a:t>The Capital Budgeting Process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220DDEC1-AD2A-47F6-8C4C-34C16557C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305800" cy="3733800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/>
            <a:r>
              <a:rPr lang="en-US" altLang="en-US"/>
              <a:t>Select projects based on a value-maximizing acceptance criterion.</a:t>
            </a:r>
          </a:p>
          <a:p>
            <a:pPr marL="457200" indent="-457200"/>
            <a:r>
              <a:rPr lang="en-US" altLang="en-US"/>
              <a:t>Reevaluate implemented investment projects continually and perform postaudits for completed projects.</a:t>
            </a:r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90EC2D93-3E71-4E6E-899C-EDBA8ABF2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ABEB3603-C20F-4EE3-8B87-FABE1B6B6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9801400-713C-47FE-9AC1-0B5097861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200" b="1"/>
              <a:t>Classification of Investment Project Proposals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87FD7FC-8B06-4509-B9B4-880F7A7C0D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05800" cy="4419600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685800" indent="-685800">
              <a:buFont typeface="Monotype Sorts" pitchFamily="2" charset="2"/>
              <a:buNone/>
            </a:pPr>
            <a:r>
              <a:rPr lang="en-US" altLang="en-US" sz="3200"/>
              <a:t>1.   New products or expansion of existing products</a:t>
            </a:r>
          </a:p>
          <a:p>
            <a:pPr marL="685800" indent="-685800">
              <a:buFont typeface="Monotype Sorts" pitchFamily="2" charset="2"/>
              <a:buNone/>
            </a:pPr>
            <a:r>
              <a:rPr lang="en-US" altLang="en-US" sz="3200"/>
              <a:t>2.   Replacement of existing equipment or buildings</a:t>
            </a:r>
          </a:p>
          <a:p>
            <a:pPr marL="685800" indent="-685800">
              <a:buFont typeface="Monotype Sorts" pitchFamily="2" charset="2"/>
              <a:buNone/>
            </a:pPr>
            <a:r>
              <a:rPr lang="en-US" altLang="en-US" sz="3200"/>
              <a:t>3.   Research and development</a:t>
            </a:r>
          </a:p>
          <a:p>
            <a:pPr marL="685800" indent="-685800">
              <a:buFont typeface="Monotype Sorts" pitchFamily="2" charset="2"/>
              <a:buNone/>
            </a:pPr>
            <a:r>
              <a:rPr lang="en-US" altLang="en-US" sz="3200"/>
              <a:t>4.   Exploration</a:t>
            </a:r>
          </a:p>
          <a:p>
            <a:pPr marL="685800" indent="-685800">
              <a:buFont typeface="Monotype Sorts" pitchFamily="2" charset="2"/>
              <a:buNone/>
            </a:pPr>
            <a:r>
              <a:rPr lang="en-US" altLang="en-US" sz="3200"/>
              <a:t>5.   Other (e.g., safety or pollution related)</a:t>
            </a: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DC5FF114-D5D9-4B69-B776-8F007ECC93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>
            <a:extLst>
              <a:ext uri="{FF2B5EF4-FFF2-40B4-BE49-F238E27FC236}">
                <a16:creationId xmlns:a16="http://schemas.microsoft.com/office/drawing/2014/main" id="{F0D4C3BE-FD8E-4B07-9132-F0C73AB539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10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E5B597A-1CCC-4787-9DC6-7AC679253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200" b="1"/>
              <a:t>Screening Proposals 	</a:t>
            </a:r>
            <a:br>
              <a:rPr lang="en-US" altLang="en-US" sz="4200" b="1"/>
            </a:br>
            <a:r>
              <a:rPr lang="en-US" altLang="en-US" sz="4200" b="1"/>
              <a:t>and Decision Making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77CED360-5B93-43B8-8DB1-328C9B28E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6324600" cy="4495800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800100" indent="-800100">
              <a:spcBef>
                <a:spcPct val="15000"/>
              </a:spcBef>
              <a:spcAft>
                <a:spcPct val="15000"/>
              </a:spcAft>
              <a:buFont typeface="Monotype Sorts" pitchFamily="2" charset="2"/>
              <a:buNone/>
            </a:pPr>
            <a:r>
              <a:rPr lang="en-US" altLang="en-US" sz="3400"/>
              <a:t>1.   Section Chiefs</a:t>
            </a:r>
          </a:p>
          <a:p>
            <a:pPr marL="800100" indent="-800100">
              <a:spcBef>
                <a:spcPct val="15000"/>
              </a:spcBef>
              <a:spcAft>
                <a:spcPct val="15000"/>
              </a:spcAft>
              <a:buFont typeface="Monotype Sorts" pitchFamily="2" charset="2"/>
              <a:buNone/>
            </a:pPr>
            <a:r>
              <a:rPr lang="en-US" altLang="en-US" sz="3400"/>
              <a:t>2.   Plant Managers</a:t>
            </a:r>
          </a:p>
          <a:p>
            <a:pPr marL="800100" indent="-800100">
              <a:spcBef>
                <a:spcPct val="15000"/>
              </a:spcBef>
              <a:spcAft>
                <a:spcPct val="15000"/>
              </a:spcAft>
              <a:buFont typeface="Monotype Sorts" pitchFamily="2" charset="2"/>
              <a:buNone/>
            </a:pPr>
            <a:r>
              <a:rPr lang="en-US" altLang="en-US" sz="3400"/>
              <a:t>3.   VP for Operations</a:t>
            </a:r>
          </a:p>
          <a:p>
            <a:pPr marL="800100" indent="-800100">
              <a:spcBef>
                <a:spcPct val="15000"/>
              </a:spcBef>
              <a:spcAft>
                <a:spcPct val="15000"/>
              </a:spcAft>
              <a:buFont typeface="Monotype Sorts" pitchFamily="2" charset="2"/>
              <a:buNone/>
            </a:pPr>
            <a:r>
              <a:rPr lang="en-US" altLang="en-US" sz="3400"/>
              <a:t>4.   Capital Expenditures Committee</a:t>
            </a:r>
          </a:p>
          <a:p>
            <a:pPr marL="800100" indent="-800100">
              <a:spcBef>
                <a:spcPct val="15000"/>
              </a:spcBef>
              <a:spcAft>
                <a:spcPct val="15000"/>
              </a:spcAft>
              <a:buFont typeface="Monotype Sorts" pitchFamily="2" charset="2"/>
              <a:buNone/>
            </a:pPr>
            <a:r>
              <a:rPr lang="en-US" altLang="en-US" sz="3400"/>
              <a:t>5.   President</a:t>
            </a:r>
          </a:p>
          <a:p>
            <a:pPr marL="800100" indent="-800100">
              <a:spcBef>
                <a:spcPct val="15000"/>
              </a:spcBef>
              <a:spcAft>
                <a:spcPct val="15000"/>
              </a:spcAft>
              <a:buFont typeface="Monotype Sorts" pitchFamily="2" charset="2"/>
              <a:buNone/>
            </a:pPr>
            <a:r>
              <a:rPr lang="en-US" altLang="en-US" sz="3400"/>
              <a:t>6.   Board of Directors</a:t>
            </a:r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E3738385-F456-42FE-9D7E-D305C02AF8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334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31877C2F-76B0-459B-B8A5-6985577A7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362200"/>
            <a:ext cx="2987675" cy="3025775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Advancement</a:t>
            </a:r>
          </a:p>
          <a:p>
            <a:pPr algn="ctr"/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the next</a:t>
            </a:r>
          </a:p>
          <a:p>
            <a:pPr algn="ctr"/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level depends </a:t>
            </a:r>
          </a:p>
          <a:p>
            <a:pPr algn="ctr"/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cost </a:t>
            </a:r>
          </a:p>
          <a:p>
            <a:pPr algn="ctr"/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strategic</a:t>
            </a:r>
          </a:p>
          <a:p>
            <a:pPr algn="ctr"/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importance.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>
            <a:extLst>
              <a:ext uri="{FF2B5EF4-FFF2-40B4-BE49-F238E27FC236}">
                <a16:creationId xmlns:a16="http://schemas.microsoft.com/office/drawing/2014/main" id="{F77773B2-6577-42F0-909F-CDB01E645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D3715A6-9497-4396-9143-E31A9A1B7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200" b="1"/>
              <a:t>Estimating After-Tax Incremental Cash Flows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F891352A-5E63-4275-BF7F-C7A6D65A25C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3505200"/>
            <a:ext cx="8610600" cy="2743200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971550" lvl="1" indent="-457200">
              <a:buFont typeface="Wingdings" panose="05000000000000000000" pitchFamily="2" charset="2"/>
              <a:buChar char="þ"/>
            </a:pP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Cash</a:t>
            </a:r>
            <a:r>
              <a:rPr lang="en-US" altLang="en-US" sz="3200"/>
              <a:t> (not accounting income) </a:t>
            </a: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flows</a:t>
            </a:r>
            <a:endParaRPr lang="en-US" altLang="en-US" sz="3200"/>
          </a:p>
          <a:p>
            <a:pPr marL="971550" lvl="1" indent="-457200">
              <a:buFont typeface="Wingdings" panose="05000000000000000000" pitchFamily="2" charset="2"/>
              <a:buChar char="þ"/>
            </a:pPr>
            <a:r>
              <a:rPr lang="en-US" altLang="en-US" sz="3200">
                <a:solidFill>
                  <a:srgbClr val="C861E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Operating</a:t>
            </a:r>
            <a:r>
              <a:rPr lang="en-US" altLang="en-US" sz="3200"/>
              <a:t> (not financing) </a:t>
            </a:r>
            <a:r>
              <a:rPr lang="en-US" altLang="en-US" sz="3200">
                <a:solidFill>
                  <a:srgbClr val="C861E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flows</a:t>
            </a:r>
            <a:endParaRPr lang="en-US" altLang="en-US" sz="3200"/>
          </a:p>
          <a:p>
            <a:pPr marL="971550" lvl="1" indent="-457200">
              <a:buFont typeface="Wingdings" panose="05000000000000000000" pitchFamily="2" charset="2"/>
              <a:buChar char="þ"/>
            </a:pPr>
            <a:r>
              <a:rPr lang="en-US" alt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After-tax flows</a:t>
            </a:r>
            <a:endParaRPr lang="en-US" altLang="en-US" sz="3200"/>
          </a:p>
          <a:p>
            <a:pPr marL="971550" lvl="1" indent="-457200">
              <a:buFont typeface="Wingdings" panose="05000000000000000000" pitchFamily="2" charset="2"/>
              <a:buChar char="þ"/>
            </a:pPr>
            <a:r>
              <a:rPr lang="en-US" alt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Incremental flows</a:t>
            </a:r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5E15F40B-3123-42E4-A2E3-636D0DF972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237EA33D-5E44-48A4-8D6B-75C2C9D6BCC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981200"/>
            <a:ext cx="7467600" cy="1371600"/>
          </a:xfr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sz="4000">
                <a:solidFill>
                  <a:srgbClr val="42B2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Basic characteristics of relevant project flows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>
            <a:extLst>
              <a:ext uri="{FF2B5EF4-FFF2-40B4-BE49-F238E27FC236}">
                <a16:creationId xmlns:a16="http://schemas.microsoft.com/office/drawing/2014/main" id="{15AAA58C-A881-4084-BBD2-6DDD556CE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1227513-592A-4E84-8D11-A8C5BCF1A3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81800" cy="1752600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200" b="1"/>
              <a:t>Estimating After-Tax Incremental Cash Flows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BF683D6E-1B36-4194-BF59-0B6381B23D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048000"/>
            <a:ext cx="8305800" cy="3733800"/>
          </a:xfrm>
          <a:noFill/>
          <a:ln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971550" lvl="1" indent="-457200">
              <a:buFont typeface="Wingdings" panose="05000000000000000000" pitchFamily="2" charset="2"/>
              <a:buChar char="þ"/>
            </a:pPr>
            <a:r>
              <a:rPr lang="en-US" altLang="en-US" sz="3200" i="1" u="sng"/>
              <a:t>Ignore</a:t>
            </a: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sunk costs</a:t>
            </a:r>
            <a:endParaRPr lang="en-US" altLang="en-US" sz="3200"/>
          </a:p>
          <a:p>
            <a:pPr marL="971550" lvl="1" indent="-457200">
              <a:buFont typeface="Wingdings" panose="05000000000000000000" pitchFamily="2" charset="2"/>
              <a:buChar char="þ"/>
            </a:pPr>
            <a:r>
              <a:rPr lang="en-US" altLang="en-US" sz="3200" i="1" u="sng"/>
              <a:t>Include</a:t>
            </a:r>
            <a:r>
              <a:rPr lang="en-US" altLang="en-US" sz="32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>
                <a:solidFill>
                  <a:srgbClr val="C861E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opportunity costs</a:t>
            </a:r>
            <a:endParaRPr lang="en-US" altLang="en-US" sz="3200"/>
          </a:p>
          <a:p>
            <a:pPr marL="971550" lvl="1" indent="-457200">
              <a:buFont typeface="Wingdings" panose="05000000000000000000" pitchFamily="2" charset="2"/>
              <a:buChar char="þ"/>
            </a:pPr>
            <a:r>
              <a:rPr lang="en-US" altLang="en-US" sz="3200" i="1" u="sng"/>
              <a:t>Include</a:t>
            </a:r>
            <a:r>
              <a:rPr lang="en-US" alt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/>
              <a:t>project-driven </a:t>
            </a:r>
            <a:r>
              <a:rPr lang="en-US" alt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changes in working capital </a:t>
            </a:r>
            <a:r>
              <a:rPr lang="en-US" altLang="en-US" sz="3200"/>
              <a:t>net of spontaneous changes in current liabilities</a:t>
            </a:r>
          </a:p>
          <a:p>
            <a:pPr marL="971550" lvl="1" indent="-457200">
              <a:buFont typeface="Wingdings" panose="05000000000000000000" pitchFamily="2" charset="2"/>
              <a:buChar char="þ"/>
            </a:pPr>
            <a:r>
              <a:rPr lang="en-US" altLang="en-US" sz="3200" i="1" u="sng"/>
              <a:t>Include</a:t>
            </a:r>
            <a:r>
              <a:rPr lang="en-US" alt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effects of inflation</a:t>
            </a:r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23E45EA3-C92C-4378-997B-9D78C68A7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1D5C7540-50BF-444E-98B4-668A12A4013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828800"/>
            <a:ext cx="7467600" cy="1219200"/>
          </a:xfr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rgbClr val="42B2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Principles that must be adhered to in the estimation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bldLvl="2" autoUpdateAnimBg="0"/>
    </p:bldLst>
  </p:timing>
</p:sld>
</file>

<file path=ppt/theme/theme1.xml><?xml version="1.0" encoding="utf-8"?>
<a:theme xmlns:a="http://schemas.openxmlformats.org/drawingml/2006/main" name="twinkles">
  <a:themeElements>
    <a:clrScheme name="">
      <a:dk1>
        <a:srgbClr val="003530"/>
      </a:dk1>
      <a:lt1>
        <a:srgbClr val="FFFFFF"/>
      </a:lt1>
      <a:dk2>
        <a:srgbClr val="114FFB"/>
      </a:dk2>
      <a:lt2>
        <a:srgbClr val="CECECE"/>
      </a:lt2>
      <a:accent1>
        <a:srgbClr val="FAFD00"/>
      </a:accent1>
      <a:accent2>
        <a:srgbClr val="FFA27C"/>
      </a:accent2>
      <a:accent3>
        <a:srgbClr val="FFFFFF"/>
      </a:accent3>
      <a:accent4>
        <a:srgbClr val="002C27"/>
      </a:accent4>
      <a:accent5>
        <a:srgbClr val="FCFEAA"/>
      </a:accent5>
      <a:accent6>
        <a:srgbClr val="E79270"/>
      </a:accent6>
      <a:hlink>
        <a:srgbClr val="E5405D"/>
      </a:hlink>
      <a:folHlink>
        <a:srgbClr val="DADADA"/>
      </a:folHlink>
    </a:clrScheme>
    <a:fontScheme name="twink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winkl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d:\msoffice\powerpnt\template\sldshow\twinkles.ppt</Template>
  <TotalTime>36</TotalTime>
  <Pages>30</Pages>
  <Words>2011</Words>
  <Application>Microsoft Office PowerPoint</Application>
  <PresentationFormat>On-screen Show (4:3)</PresentationFormat>
  <Paragraphs>168</Paragraphs>
  <Slides>31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Monotype Sorts</vt:lpstr>
      <vt:lpstr>Wingdings</vt:lpstr>
      <vt:lpstr>twinkles</vt:lpstr>
      <vt:lpstr>Document</vt:lpstr>
      <vt:lpstr>Chapter 12</vt:lpstr>
      <vt:lpstr>Capital Budgeting and Estimating Cash Flows</vt:lpstr>
      <vt:lpstr>What is    Capital Budgeting?</vt:lpstr>
      <vt:lpstr>The Capital Budgeting Process</vt:lpstr>
      <vt:lpstr>The Capital Budgeting Process</vt:lpstr>
      <vt:lpstr>Classification of Investment Project Proposals</vt:lpstr>
      <vt:lpstr>Screening Proposals   and Decision Making</vt:lpstr>
      <vt:lpstr>Estimating After-Tax Incremental Cash Flows</vt:lpstr>
      <vt:lpstr>Estimating After-Tax Incremental Cash Flows</vt:lpstr>
      <vt:lpstr>Tax Considerations  and Depreciation</vt:lpstr>
      <vt:lpstr>Depreciation and the MACRS Method</vt:lpstr>
      <vt:lpstr>MACRS Sample Schedule</vt:lpstr>
      <vt:lpstr>PowerPoint Presentation</vt:lpstr>
      <vt:lpstr>PowerPoint Presentation</vt:lpstr>
      <vt:lpstr>Sale or Disposal of   a Depreciable Asset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12 -- Capital Budgeting and Estimating Cash Flows</dc:title>
  <dc:subject>Van Horne / Wachowicz Tenth Edition</dc:subject>
  <dc:creator>Gregory A. Kuhlemeyer</dc:creator>
  <cp:keywords/>
  <dc:description/>
  <cp:lastModifiedBy>Majid Shah</cp:lastModifiedBy>
  <cp:revision>21</cp:revision>
  <cp:lastPrinted>1997-07-16T10:59:58Z</cp:lastPrinted>
  <dcterms:created xsi:type="dcterms:W3CDTF">1997-01-20T22:18:26Z</dcterms:created>
  <dcterms:modified xsi:type="dcterms:W3CDTF">2020-04-12T15:06:21Z</dcterms:modified>
</cp:coreProperties>
</file>